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0080625" cy="7559675"/>
  <p:notesSz cx="7559675" cy="10691813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0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jpe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4" name="Imagen 33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35" name="Imagen 34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0" name="Imagen 69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  <p:pic>
        <p:nvPicPr>
          <p:cNvPr id="71" name="Imagen 70"/>
          <p:cNvPicPr/>
          <p:nvPr/>
        </p:nvPicPr>
        <p:blipFill>
          <a:blip r:embed="rId2"/>
          <a:stretch/>
        </p:blipFill>
        <p:spPr>
          <a:xfrm>
            <a:off x="2292120" y="1768680"/>
            <a:ext cx="5495400" cy="4384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2000" cy="5850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0400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43840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405864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768680"/>
            <a:ext cx="442692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4058640"/>
            <a:ext cx="9072000" cy="20908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s-AR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s-AR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s-AR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s-AR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s-AR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s-AR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s-AR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s-AR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2000" cy="126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s-AR" sz="4400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s-AR" sz="3200">
                <a:latin typeface="Arial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s-AR" sz="2800">
                <a:latin typeface="Arial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s-AR" sz="2400">
                <a:latin typeface="Arial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s-AR" sz="2000">
                <a:latin typeface="Arial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s-AR" sz="2000">
                <a:latin typeface="Arial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s-AR" sz="2000">
                <a:latin typeface="Arial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s-AR" sz="2000">
                <a:latin typeface="Arial"/>
              </a:rPr>
              <a:t>Seventh Outline Level</a:t>
            </a: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0" y="690840"/>
            <a:ext cx="10075680" cy="1119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3" name="CustomShape 2"/>
          <p:cNvSpPr/>
          <p:nvPr/>
        </p:nvSpPr>
        <p:spPr>
          <a:xfrm>
            <a:off x="1073160" y="622080"/>
            <a:ext cx="9066600" cy="12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s-AR" sz="2800" b="1" u="sng" strike="noStrike">
                <a:solidFill>
                  <a:srgbClr val="FFFFFF"/>
                </a:solidFill>
                <a:latin typeface="Univers LT Std 45 Light"/>
                <a:ea typeface="Arial Unicode MS"/>
              </a:rPr>
              <a:t>UNIDAD 7: MODELOS DE EXCELENCIA</a:t>
            </a:r>
            <a:endParaRPr/>
          </a:p>
        </p:txBody>
      </p:sp>
      <p:pic>
        <p:nvPicPr>
          <p:cNvPr id="74" name="Imagen 73"/>
          <p:cNvPicPr/>
          <p:nvPr/>
        </p:nvPicPr>
        <p:blipFill>
          <a:blip r:embed="rId2"/>
          <a:srcRect b="11592"/>
          <a:stretch/>
        </p:blipFill>
        <p:spPr>
          <a:xfrm>
            <a:off x="271080" y="1810800"/>
            <a:ext cx="9628560" cy="4381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CustomShape 1"/>
          <p:cNvSpPr/>
          <p:nvPr/>
        </p:nvSpPr>
        <p:spPr>
          <a:xfrm>
            <a:off x="407520" y="1404720"/>
            <a:ext cx="9066600" cy="326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60" name="CustomShape 2"/>
          <p:cNvSpPr/>
          <p:nvPr/>
        </p:nvSpPr>
        <p:spPr>
          <a:xfrm>
            <a:off x="83520" y="461160"/>
            <a:ext cx="9995040" cy="1119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3"/>
          <p:cNvSpPr/>
          <p:nvPr/>
        </p:nvSpPr>
        <p:spPr>
          <a:xfrm>
            <a:off x="83520" y="576000"/>
            <a:ext cx="8036898" cy="90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r">
              <a:lnSpc>
                <a:spcPct val="100000"/>
              </a:lnSpc>
            </a:pPr>
            <a:r>
              <a:rPr lang="es-AR" sz="34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9. TABLAS DE EVALUACION</a:t>
            </a:r>
            <a:endParaRPr dirty="0"/>
          </a:p>
        </p:txBody>
      </p:sp>
      <p:pic>
        <p:nvPicPr>
          <p:cNvPr id="162" name="Picture 2"/>
          <p:cNvPicPr/>
          <p:nvPr/>
        </p:nvPicPr>
        <p:blipFill>
          <a:blip r:embed="rId2"/>
          <a:stretch/>
        </p:blipFill>
        <p:spPr>
          <a:xfrm>
            <a:off x="360000" y="648000"/>
            <a:ext cx="695160" cy="695160"/>
          </a:xfrm>
          <a:prstGeom prst="rect">
            <a:avLst/>
          </a:prstGeom>
          <a:ln>
            <a:noFill/>
          </a:ln>
        </p:spPr>
      </p:pic>
      <p:pic>
        <p:nvPicPr>
          <p:cNvPr id="163" name="Imagen 162"/>
          <p:cNvPicPr/>
          <p:nvPr/>
        </p:nvPicPr>
        <p:blipFill>
          <a:blip r:embed="rId3"/>
          <a:srcRect l="5981" t="15362" r="9013" b="10787"/>
          <a:stretch/>
        </p:blipFill>
        <p:spPr>
          <a:xfrm>
            <a:off x="249480" y="1620000"/>
            <a:ext cx="9436680" cy="5795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CustomShape 1"/>
          <p:cNvSpPr/>
          <p:nvPr/>
        </p:nvSpPr>
        <p:spPr>
          <a:xfrm>
            <a:off x="407520" y="1404720"/>
            <a:ext cx="9066600" cy="326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65" name="CustomShape 2"/>
          <p:cNvSpPr/>
          <p:nvPr/>
        </p:nvSpPr>
        <p:spPr>
          <a:xfrm>
            <a:off x="83520" y="173160"/>
            <a:ext cx="9995040" cy="1119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CustomShape 3"/>
          <p:cNvSpPr/>
          <p:nvPr/>
        </p:nvSpPr>
        <p:spPr>
          <a:xfrm>
            <a:off x="83520" y="252000"/>
            <a:ext cx="9390600" cy="90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r">
              <a:lnSpc>
                <a:spcPct val="100000"/>
              </a:lnSpc>
            </a:pPr>
            <a:r>
              <a:rPr lang="es-AR" sz="32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10. TABLAS DE </a:t>
            </a:r>
            <a:r>
              <a:rPr lang="es-AR" sz="3200" b="1" strike="noStrike" dirty="0" smtClean="0">
                <a:solidFill>
                  <a:srgbClr val="FFFFFF"/>
                </a:solidFill>
                <a:latin typeface="Univers LT Std 45 Light"/>
                <a:ea typeface="DejaVu Sans"/>
              </a:rPr>
              <a:t>EVALUACION (Resultados)</a:t>
            </a:r>
            <a:endParaRPr sz="1600" dirty="0"/>
          </a:p>
        </p:txBody>
      </p:sp>
      <p:pic>
        <p:nvPicPr>
          <p:cNvPr id="167" name="Picture 2"/>
          <p:cNvPicPr/>
          <p:nvPr/>
        </p:nvPicPr>
        <p:blipFill>
          <a:blip r:embed="rId2"/>
          <a:stretch/>
        </p:blipFill>
        <p:spPr>
          <a:xfrm>
            <a:off x="360000" y="360000"/>
            <a:ext cx="695160" cy="695160"/>
          </a:xfrm>
          <a:prstGeom prst="rect">
            <a:avLst/>
          </a:prstGeom>
          <a:ln>
            <a:noFill/>
          </a:ln>
        </p:spPr>
      </p:pic>
      <p:pic>
        <p:nvPicPr>
          <p:cNvPr id="168" name="Imagen 167"/>
          <p:cNvPicPr/>
          <p:nvPr/>
        </p:nvPicPr>
        <p:blipFill>
          <a:blip r:embed="rId3"/>
          <a:srcRect l="6025" t="19771" r="9683" b="30264"/>
          <a:stretch/>
        </p:blipFill>
        <p:spPr>
          <a:xfrm>
            <a:off x="155520" y="4545720"/>
            <a:ext cx="9687600" cy="2974680"/>
          </a:xfrm>
          <a:prstGeom prst="rect">
            <a:avLst/>
          </a:prstGeom>
          <a:ln>
            <a:noFill/>
          </a:ln>
        </p:spPr>
      </p:pic>
      <p:pic>
        <p:nvPicPr>
          <p:cNvPr id="169" name="Imagen 168"/>
          <p:cNvPicPr/>
          <p:nvPr/>
        </p:nvPicPr>
        <p:blipFill>
          <a:blip r:embed="rId4"/>
          <a:srcRect l="7139" t="24221" r="11427" b="20198"/>
          <a:stretch/>
        </p:blipFill>
        <p:spPr>
          <a:xfrm>
            <a:off x="283320" y="1293120"/>
            <a:ext cx="9358920" cy="3308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CustomShape 1"/>
          <p:cNvSpPr/>
          <p:nvPr/>
        </p:nvSpPr>
        <p:spPr>
          <a:xfrm>
            <a:off x="0" y="293400"/>
            <a:ext cx="10077120" cy="112104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71" name="Picture 2"/>
          <p:cNvPicPr/>
          <p:nvPr/>
        </p:nvPicPr>
        <p:blipFill>
          <a:blip r:embed="rId2"/>
          <a:stretch/>
        </p:blipFill>
        <p:spPr>
          <a:xfrm>
            <a:off x="720000" y="504000"/>
            <a:ext cx="696600" cy="696600"/>
          </a:xfrm>
          <a:prstGeom prst="rect">
            <a:avLst/>
          </a:prstGeom>
          <a:ln>
            <a:noFill/>
          </a:ln>
        </p:spPr>
      </p:pic>
      <p:sp>
        <p:nvSpPr>
          <p:cNvPr id="172" name="CustomShape 2"/>
          <p:cNvSpPr/>
          <p:nvPr/>
        </p:nvSpPr>
        <p:spPr>
          <a:xfrm>
            <a:off x="2349000" y="293400"/>
            <a:ext cx="7875000" cy="1121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r>
              <a:rPr lang="es-AR" sz="2800" b="1" strike="noStrike">
                <a:solidFill>
                  <a:srgbClr val="FFFFFF"/>
                </a:solidFill>
                <a:latin typeface="Univers LT Std 45 Light"/>
                <a:ea typeface="DejaVu Sans"/>
              </a:rPr>
              <a:t>11. GANADORES EN ARGENTINA</a:t>
            </a:r>
            <a:endParaRPr/>
          </a:p>
        </p:txBody>
      </p:sp>
      <p:pic>
        <p:nvPicPr>
          <p:cNvPr id="173" name="Imagen 172"/>
          <p:cNvPicPr/>
          <p:nvPr/>
        </p:nvPicPr>
        <p:blipFill>
          <a:blip r:embed="rId3"/>
          <a:srcRect l="6560" t="11939" b="7674"/>
          <a:stretch/>
        </p:blipFill>
        <p:spPr>
          <a:xfrm>
            <a:off x="288000" y="1512000"/>
            <a:ext cx="4852440" cy="5904000"/>
          </a:xfrm>
          <a:prstGeom prst="rect">
            <a:avLst/>
          </a:prstGeom>
          <a:ln>
            <a:noFill/>
          </a:ln>
        </p:spPr>
      </p:pic>
      <p:pic>
        <p:nvPicPr>
          <p:cNvPr id="174" name="Imagen 173"/>
          <p:cNvPicPr/>
          <p:nvPr/>
        </p:nvPicPr>
        <p:blipFill>
          <a:blip r:embed="rId4"/>
          <a:srcRect t="12366" b="50952"/>
          <a:stretch/>
        </p:blipFill>
        <p:spPr>
          <a:xfrm>
            <a:off x="4159800" y="1980720"/>
            <a:ext cx="5760720" cy="298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CustomShape 1"/>
          <p:cNvSpPr/>
          <p:nvPr/>
        </p:nvSpPr>
        <p:spPr>
          <a:xfrm>
            <a:off x="288000" y="1654920"/>
            <a:ext cx="9428760" cy="5685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6" name="CustomShape 2"/>
          <p:cNvSpPr/>
          <p:nvPr/>
        </p:nvSpPr>
        <p:spPr>
          <a:xfrm>
            <a:off x="360000" y="1752480"/>
            <a:ext cx="9356760" cy="326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7" name="CustomShape 3"/>
          <p:cNvSpPr/>
          <p:nvPr/>
        </p:nvSpPr>
        <p:spPr>
          <a:xfrm>
            <a:off x="0" y="514800"/>
            <a:ext cx="10079280" cy="1119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8" name="CustomShape 4"/>
          <p:cNvSpPr/>
          <p:nvPr/>
        </p:nvSpPr>
        <p:spPr>
          <a:xfrm>
            <a:off x="360000" y="775800"/>
            <a:ext cx="8238090" cy="1119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r">
              <a:lnSpc>
                <a:spcPct val="100000"/>
              </a:lnSpc>
            </a:pPr>
            <a:r>
              <a:rPr lang="es-AR" sz="38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1. CONCEPTO DE CALIDAD</a:t>
            </a:r>
            <a:endParaRPr dirty="0"/>
          </a:p>
          <a:p>
            <a:pPr algn="r">
              <a:lnSpc>
                <a:spcPct val="100000"/>
              </a:lnSpc>
            </a:pPr>
            <a:endParaRPr dirty="0"/>
          </a:p>
        </p:txBody>
      </p:sp>
      <p:pic>
        <p:nvPicPr>
          <p:cNvPr id="79" name="Picture 2"/>
          <p:cNvPicPr/>
          <p:nvPr/>
        </p:nvPicPr>
        <p:blipFill>
          <a:blip r:embed="rId2"/>
          <a:stretch/>
        </p:blipFill>
        <p:spPr>
          <a:xfrm>
            <a:off x="717480" y="718560"/>
            <a:ext cx="695160" cy="695160"/>
          </a:xfrm>
          <a:prstGeom prst="rect">
            <a:avLst/>
          </a:prstGeom>
          <a:ln>
            <a:noFill/>
          </a:ln>
        </p:spPr>
      </p:pic>
      <p:sp>
        <p:nvSpPr>
          <p:cNvPr id="80" name="CustomShape 5"/>
          <p:cNvSpPr/>
          <p:nvPr/>
        </p:nvSpPr>
        <p:spPr>
          <a:xfrm>
            <a:off x="504000" y="2453760"/>
            <a:ext cx="9140760" cy="3090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r>
              <a:rPr lang="es-AR" sz="2800" b="1" strike="noStrike">
                <a:solidFill>
                  <a:srgbClr val="000000"/>
                </a:solidFill>
                <a:latin typeface="Univers LT Std 45 Light"/>
                <a:ea typeface="DejaVu Sans"/>
              </a:rPr>
              <a:t>Calidad:</a:t>
            </a:r>
            <a:endParaRPr/>
          </a:p>
          <a:p>
            <a:endParaRPr/>
          </a:p>
          <a:p>
            <a:r>
              <a:rPr lang="es-AR" sz="2800" b="1" strike="noStrike">
                <a:solidFill>
                  <a:srgbClr val="000000"/>
                </a:solidFill>
                <a:latin typeface="Univers LT Std 45 Light"/>
                <a:ea typeface="DejaVu Sans"/>
              </a:rPr>
              <a:t>Totalidad de las características de una entidad que le confieren la aptitud de satisfacer las necesidades establecidas e implícitas de un cliente interno o externo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324000" y="1678680"/>
            <a:ext cx="9428760" cy="5685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2" name="CustomShape 2"/>
          <p:cNvSpPr/>
          <p:nvPr/>
        </p:nvSpPr>
        <p:spPr>
          <a:xfrm>
            <a:off x="432000" y="1774440"/>
            <a:ext cx="9356760" cy="326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endParaRPr dirty="0"/>
          </a:p>
          <a:p>
            <a:endParaRPr dirty="0"/>
          </a:p>
          <a:p>
            <a:r>
              <a:rPr lang="es-AR" sz="2800" b="1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Gestión de la Calidad Total:</a:t>
            </a:r>
            <a:endParaRPr dirty="0"/>
          </a:p>
          <a:p>
            <a:endParaRPr dirty="0"/>
          </a:p>
          <a:p>
            <a:r>
              <a:rPr lang="es-AR" sz="2800" b="1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Forma de gestión de un organismo centrado en la calidad, basada en la participación de todos sus miembros y que apunta al éxito a largo plazo a través de la satisfacción del cliente y a proporcionar beneficios para todos los miembros del organismo y para la sociedad.</a:t>
            </a:r>
            <a:endParaRPr dirty="0"/>
          </a:p>
        </p:txBody>
      </p:sp>
      <p:sp>
        <p:nvSpPr>
          <p:cNvPr id="83" name="CustomShape 3"/>
          <p:cNvSpPr/>
          <p:nvPr/>
        </p:nvSpPr>
        <p:spPr>
          <a:xfrm>
            <a:off x="720" y="532080"/>
            <a:ext cx="10075680" cy="1119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4" name="CustomShape 4"/>
          <p:cNvSpPr/>
          <p:nvPr/>
        </p:nvSpPr>
        <p:spPr>
          <a:xfrm>
            <a:off x="576000" y="648000"/>
            <a:ext cx="7558066" cy="1119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r">
              <a:lnSpc>
                <a:spcPct val="100000"/>
              </a:lnSpc>
            </a:pPr>
            <a:r>
              <a:rPr lang="es-AR" sz="30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2. </a:t>
            </a:r>
            <a:r>
              <a:rPr lang="es-AR" sz="32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GESTION DE CALIDAD</a:t>
            </a:r>
            <a:endParaRPr dirty="0"/>
          </a:p>
        </p:txBody>
      </p:sp>
      <p:pic>
        <p:nvPicPr>
          <p:cNvPr id="85" name="Picture 2"/>
          <p:cNvPicPr/>
          <p:nvPr/>
        </p:nvPicPr>
        <p:blipFill>
          <a:blip r:embed="rId2"/>
          <a:stretch/>
        </p:blipFill>
        <p:spPr>
          <a:xfrm>
            <a:off x="936000" y="743040"/>
            <a:ext cx="695160" cy="695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720" y="496080"/>
            <a:ext cx="9850320" cy="1119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7" name="CustomShape 2"/>
          <p:cNvSpPr/>
          <p:nvPr/>
        </p:nvSpPr>
        <p:spPr>
          <a:xfrm>
            <a:off x="1152000" y="648000"/>
            <a:ext cx="7964704" cy="1119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r">
              <a:lnSpc>
                <a:spcPct val="100000"/>
              </a:lnSpc>
            </a:pPr>
            <a:r>
              <a:rPr lang="es-AR" sz="28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3. EVOLUCION DEL CONCEPTO DE CALIDAD</a:t>
            </a:r>
            <a:endParaRPr dirty="0"/>
          </a:p>
          <a:p>
            <a:pPr algn="r">
              <a:lnSpc>
                <a:spcPct val="100000"/>
              </a:lnSpc>
            </a:pPr>
            <a:endParaRPr dirty="0"/>
          </a:p>
        </p:txBody>
      </p:sp>
      <p:pic>
        <p:nvPicPr>
          <p:cNvPr id="88" name="Picture 2"/>
          <p:cNvPicPr/>
          <p:nvPr/>
        </p:nvPicPr>
        <p:blipFill>
          <a:blip r:embed="rId2"/>
          <a:stretch/>
        </p:blipFill>
        <p:spPr>
          <a:xfrm>
            <a:off x="324000" y="671760"/>
            <a:ext cx="695160" cy="695160"/>
          </a:xfrm>
          <a:prstGeom prst="rect">
            <a:avLst/>
          </a:prstGeom>
          <a:ln>
            <a:noFill/>
          </a:ln>
        </p:spPr>
      </p:pic>
      <p:sp>
        <p:nvSpPr>
          <p:cNvPr id="89" name="CustomShape 3"/>
          <p:cNvSpPr/>
          <p:nvPr/>
        </p:nvSpPr>
        <p:spPr>
          <a:xfrm>
            <a:off x="576000" y="2376000"/>
            <a:ext cx="3670200" cy="1389240"/>
          </a:xfrm>
          <a:prstGeom prst="roundRect">
            <a:avLst>
              <a:gd name="adj" fmla="val 11578"/>
            </a:avLst>
          </a:prstGeom>
          <a:solidFill>
            <a:srgbClr val="FFFF99">
              <a:alpha val="50000"/>
            </a:srgbClr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4"/>
          <p:cNvSpPr/>
          <p:nvPr/>
        </p:nvSpPr>
        <p:spPr>
          <a:xfrm>
            <a:off x="576000" y="2539440"/>
            <a:ext cx="3670200" cy="102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algn="ctr">
              <a:lnSpc>
                <a:spcPct val="9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Valor referido a las </a:t>
            </a:r>
            <a:endParaRPr/>
          </a:p>
          <a:p>
            <a:pPr algn="ctr">
              <a:lnSpc>
                <a:spcPct val="9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características físicas </a:t>
            </a:r>
            <a:endParaRPr/>
          </a:p>
          <a:p>
            <a:pPr algn="ctr">
              <a:lnSpc>
                <a:spcPct val="9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de los bienes materiales</a:t>
            </a:r>
            <a:endParaRPr/>
          </a:p>
        </p:txBody>
      </p:sp>
      <p:sp>
        <p:nvSpPr>
          <p:cNvPr id="91" name="CustomShape 5"/>
          <p:cNvSpPr/>
          <p:nvPr/>
        </p:nvSpPr>
        <p:spPr>
          <a:xfrm>
            <a:off x="5730480" y="2376000"/>
            <a:ext cx="3671640" cy="1389240"/>
          </a:xfrm>
          <a:prstGeom prst="roundRect">
            <a:avLst>
              <a:gd name="adj" fmla="val 11578"/>
            </a:avLst>
          </a:prstGeom>
          <a:solidFill>
            <a:srgbClr val="FFFF99">
              <a:alpha val="50000"/>
            </a:srgbClr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2" name="CustomShape 6"/>
          <p:cNvSpPr/>
          <p:nvPr/>
        </p:nvSpPr>
        <p:spPr>
          <a:xfrm>
            <a:off x="5730480" y="2539440"/>
            <a:ext cx="3671640" cy="92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algn="ctr">
              <a:lnSpc>
                <a:spcPct val="80000"/>
              </a:lnSpc>
            </a:pPr>
            <a:r>
              <a:rPr lang="es-AR" sz="1600" b="1" i="1" strike="noStrike" dirty="0">
                <a:solidFill>
                  <a:srgbClr val="000000"/>
                </a:solidFill>
                <a:latin typeface="Arial"/>
                <a:ea typeface="DejaVu Sans"/>
              </a:rPr>
              <a:t>Atributos de una prestación (bienes o servicios) </a:t>
            </a:r>
            <a:r>
              <a:rPr lang="es-AR" sz="1600" b="1" i="1" strike="noStrike" dirty="0" smtClean="0">
                <a:solidFill>
                  <a:srgbClr val="000000"/>
                </a:solidFill>
                <a:latin typeface="Arial"/>
                <a:ea typeface="DejaVu Sans"/>
              </a:rPr>
              <a:t>que </a:t>
            </a:r>
            <a:r>
              <a:rPr lang="es-AR" sz="1600" b="1" i="1" strike="noStrike" dirty="0">
                <a:solidFill>
                  <a:srgbClr val="000000"/>
                </a:solidFill>
                <a:latin typeface="Arial"/>
                <a:ea typeface="DejaVu Sans"/>
              </a:rPr>
              <a:t>satisfacen las necesidades y expectativas del cliente</a:t>
            </a:r>
            <a:endParaRPr dirty="0"/>
          </a:p>
        </p:txBody>
      </p:sp>
      <p:sp>
        <p:nvSpPr>
          <p:cNvPr id="93" name="CustomShape 7"/>
          <p:cNvSpPr/>
          <p:nvPr/>
        </p:nvSpPr>
        <p:spPr>
          <a:xfrm>
            <a:off x="4559040" y="2621160"/>
            <a:ext cx="858600" cy="899280"/>
          </a:xfrm>
          <a:prstGeom prst="rightArrow">
            <a:avLst>
              <a:gd name="adj1" fmla="val 16200"/>
              <a:gd name="adj2" fmla="val 5400"/>
            </a:avLst>
          </a:prstGeom>
          <a:solidFill>
            <a:srgbClr val="CCFFCC"/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8"/>
          <p:cNvSpPr/>
          <p:nvPr/>
        </p:nvSpPr>
        <p:spPr>
          <a:xfrm>
            <a:off x="615240" y="3912480"/>
            <a:ext cx="3669480" cy="1389240"/>
          </a:xfrm>
          <a:prstGeom prst="roundRect">
            <a:avLst>
              <a:gd name="adj" fmla="val 11578"/>
            </a:avLst>
          </a:prstGeom>
          <a:solidFill>
            <a:srgbClr val="FFFF99">
              <a:alpha val="50000"/>
            </a:srgbClr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9"/>
          <p:cNvSpPr/>
          <p:nvPr/>
        </p:nvSpPr>
        <p:spPr>
          <a:xfrm>
            <a:off x="615240" y="4218840"/>
            <a:ext cx="3669480" cy="33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algn="ctr">
              <a:lnSpc>
                <a:spcPct val="20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Inspección Final</a:t>
            </a:r>
            <a:endParaRPr/>
          </a:p>
        </p:txBody>
      </p:sp>
      <p:sp>
        <p:nvSpPr>
          <p:cNvPr id="96" name="CustomShape 10"/>
          <p:cNvSpPr/>
          <p:nvPr/>
        </p:nvSpPr>
        <p:spPr>
          <a:xfrm>
            <a:off x="5769000" y="3912480"/>
            <a:ext cx="3671640" cy="1389240"/>
          </a:xfrm>
          <a:prstGeom prst="roundRect">
            <a:avLst>
              <a:gd name="adj" fmla="val 11578"/>
            </a:avLst>
          </a:prstGeom>
          <a:solidFill>
            <a:srgbClr val="FFFF99">
              <a:alpha val="50000"/>
            </a:srgbClr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11"/>
          <p:cNvSpPr/>
          <p:nvPr/>
        </p:nvSpPr>
        <p:spPr>
          <a:xfrm>
            <a:off x="5769000" y="4218840"/>
            <a:ext cx="3671640" cy="33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algn="ctr">
              <a:lnSpc>
                <a:spcPct val="19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Metodología Preventiva</a:t>
            </a:r>
            <a:endParaRPr/>
          </a:p>
        </p:txBody>
      </p:sp>
      <p:sp>
        <p:nvSpPr>
          <p:cNvPr id="98" name="CustomShape 12"/>
          <p:cNvSpPr/>
          <p:nvPr/>
        </p:nvSpPr>
        <p:spPr>
          <a:xfrm>
            <a:off x="4597560" y="4157280"/>
            <a:ext cx="858240" cy="898920"/>
          </a:xfrm>
          <a:prstGeom prst="rightArrow">
            <a:avLst>
              <a:gd name="adj1" fmla="val 16200"/>
              <a:gd name="adj2" fmla="val 5400"/>
            </a:avLst>
          </a:prstGeom>
          <a:solidFill>
            <a:srgbClr val="CCFFCC"/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13"/>
          <p:cNvSpPr/>
          <p:nvPr/>
        </p:nvSpPr>
        <p:spPr>
          <a:xfrm>
            <a:off x="640800" y="5450400"/>
            <a:ext cx="3670200" cy="1389240"/>
          </a:xfrm>
          <a:prstGeom prst="roundRect">
            <a:avLst>
              <a:gd name="adj" fmla="val 11578"/>
            </a:avLst>
          </a:prstGeom>
          <a:solidFill>
            <a:srgbClr val="FFFF99">
              <a:alpha val="50000"/>
            </a:srgbClr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14"/>
          <p:cNvSpPr/>
          <p:nvPr/>
        </p:nvSpPr>
        <p:spPr>
          <a:xfrm>
            <a:off x="640800" y="5613840"/>
            <a:ext cx="3670200" cy="102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algn="ctr">
              <a:lnSpc>
                <a:spcPct val="9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Resultados como producto </a:t>
            </a:r>
            <a:endParaRPr/>
          </a:p>
          <a:p>
            <a:pPr algn="ctr">
              <a:lnSpc>
                <a:spcPct val="9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de situaciones aleatorias o</a:t>
            </a:r>
            <a:endParaRPr/>
          </a:p>
          <a:p>
            <a:pPr algn="ctr">
              <a:lnSpc>
                <a:spcPct val="9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 coyunturales</a:t>
            </a:r>
            <a:endParaRPr/>
          </a:p>
        </p:txBody>
      </p:sp>
      <p:sp>
        <p:nvSpPr>
          <p:cNvPr id="101" name="CustomShape 15"/>
          <p:cNvSpPr/>
          <p:nvPr/>
        </p:nvSpPr>
        <p:spPr>
          <a:xfrm>
            <a:off x="5795280" y="5450400"/>
            <a:ext cx="3671640" cy="1389240"/>
          </a:xfrm>
          <a:prstGeom prst="roundRect">
            <a:avLst>
              <a:gd name="adj" fmla="val 11578"/>
            </a:avLst>
          </a:prstGeom>
          <a:solidFill>
            <a:srgbClr val="FFFF99">
              <a:alpha val="50000"/>
            </a:srgbClr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16"/>
          <p:cNvSpPr/>
          <p:nvPr/>
        </p:nvSpPr>
        <p:spPr>
          <a:xfrm>
            <a:off x="5795280" y="5613840"/>
            <a:ext cx="3671640" cy="102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algn="ctr">
              <a:lnSpc>
                <a:spcPct val="9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Resultados como consecuencia  </a:t>
            </a:r>
            <a:endParaRPr/>
          </a:p>
          <a:p>
            <a:pPr algn="ctr">
              <a:lnSpc>
                <a:spcPct val="9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de un</a:t>
            </a:r>
            <a:endParaRPr/>
          </a:p>
          <a:p>
            <a:pPr algn="ctr">
              <a:lnSpc>
                <a:spcPct val="9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 Sistema de Gestión</a:t>
            </a:r>
            <a:endParaRPr/>
          </a:p>
        </p:txBody>
      </p:sp>
      <p:sp>
        <p:nvSpPr>
          <p:cNvPr id="103" name="CustomShape 17"/>
          <p:cNvSpPr/>
          <p:nvPr/>
        </p:nvSpPr>
        <p:spPr>
          <a:xfrm>
            <a:off x="4623840" y="5695560"/>
            <a:ext cx="858600" cy="898920"/>
          </a:xfrm>
          <a:prstGeom prst="rightArrow">
            <a:avLst>
              <a:gd name="adj1" fmla="val 16200"/>
              <a:gd name="adj2" fmla="val 5400"/>
            </a:avLst>
          </a:prstGeom>
          <a:solidFill>
            <a:srgbClr val="CCFFCC"/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324000" y="1678680"/>
            <a:ext cx="9428760" cy="568584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2"/>
          <p:cNvSpPr/>
          <p:nvPr/>
        </p:nvSpPr>
        <p:spPr>
          <a:xfrm>
            <a:off x="362880" y="1775160"/>
            <a:ext cx="9536760" cy="326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r>
              <a:rPr lang="es-AR" sz="2800" b="1" u="sng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Fundamentos de los Modelos de Excelencia</a:t>
            </a:r>
            <a:r>
              <a:rPr lang="es-AR" sz="2800" b="1" u="sng" strike="noStrike" dirty="0" smtClean="0">
                <a:solidFill>
                  <a:srgbClr val="000000"/>
                </a:solidFill>
                <a:latin typeface="Univers LT Std 45 Light"/>
                <a:ea typeface="DejaVu Sans"/>
              </a:rPr>
              <a:t>:</a:t>
            </a:r>
          </a:p>
          <a:p>
            <a:endParaRPr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AR" sz="2800" strike="noStrike" dirty="0" smtClean="0">
                <a:solidFill>
                  <a:srgbClr val="000000"/>
                </a:solidFill>
                <a:latin typeface="Univers LT Std 45 Light"/>
                <a:ea typeface="DejaVu Sans"/>
              </a:rPr>
              <a:t>El </a:t>
            </a:r>
            <a:r>
              <a:rPr lang="es-AR" sz="2800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enfoque en los clientes y el mercado</a:t>
            </a:r>
            <a:endParaRPr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AR" sz="2800" strike="noStrike" dirty="0" smtClean="0">
                <a:solidFill>
                  <a:srgbClr val="000000"/>
                </a:solidFill>
                <a:latin typeface="Univers LT Std 45 Light"/>
                <a:ea typeface="DejaVu Sans"/>
              </a:rPr>
              <a:t>La </a:t>
            </a:r>
            <a:r>
              <a:rPr lang="es-AR" sz="2800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responsabilidad social de la empresa</a:t>
            </a:r>
            <a:endParaRPr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AR" sz="2800" strike="noStrike" dirty="0" smtClean="0">
                <a:solidFill>
                  <a:srgbClr val="000000"/>
                </a:solidFill>
                <a:latin typeface="Univers LT Std 45 Light"/>
                <a:ea typeface="DejaVu Sans"/>
              </a:rPr>
              <a:t>El </a:t>
            </a:r>
            <a:r>
              <a:rPr lang="es-AR" sz="2800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liderazgo de la conducción</a:t>
            </a:r>
            <a:endParaRPr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AR" sz="2800" strike="noStrike" dirty="0" smtClean="0">
                <a:solidFill>
                  <a:srgbClr val="000000"/>
                </a:solidFill>
                <a:latin typeface="Univers LT Std 45 Light"/>
                <a:ea typeface="DejaVu Sans"/>
              </a:rPr>
              <a:t>La </a:t>
            </a:r>
            <a:r>
              <a:rPr lang="es-AR" sz="2800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gestión de la calidad</a:t>
            </a:r>
            <a:endParaRPr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AR" sz="2800" strike="noStrike" dirty="0" smtClean="0">
                <a:solidFill>
                  <a:srgbClr val="000000"/>
                </a:solidFill>
                <a:latin typeface="Univers LT Std 45 Light"/>
                <a:ea typeface="DejaVu Sans"/>
              </a:rPr>
              <a:t>La </a:t>
            </a:r>
            <a:r>
              <a:rPr lang="es-AR" sz="2800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administración de los procesos</a:t>
            </a:r>
            <a:endParaRPr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AR" sz="2800" strike="noStrike" dirty="0" smtClean="0">
                <a:solidFill>
                  <a:srgbClr val="000000"/>
                </a:solidFill>
                <a:latin typeface="Univers LT Std 45 Light"/>
                <a:ea typeface="DejaVu Sans"/>
              </a:rPr>
              <a:t>La </a:t>
            </a:r>
            <a:r>
              <a:rPr lang="es-AR" sz="2800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creatividad y la innovación</a:t>
            </a:r>
            <a:endParaRPr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AR" sz="2800" strike="noStrike" dirty="0" smtClean="0">
                <a:solidFill>
                  <a:srgbClr val="000000"/>
                </a:solidFill>
                <a:latin typeface="Univers LT Std 45 Light"/>
                <a:ea typeface="DejaVu Sans"/>
              </a:rPr>
              <a:t>El </a:t>
            </a:r>
            <a:r>
              <a:rPr lang="es-AR" sz="2800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desarrollo y el compromiso de las personas</a:t>
            </a:r>
            <a:endParaRPr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AR" sz="2800" strike="noStrike" dirty="0" smtClean="0">
                <a:solidFill>
                  <a:srgbClr val="000000"/>
                </a:solidFill>
                <a:latin typeface="Univers LT Std 45 Light"/>
                <a:ea typeface="DejaVu Sans"/>
              </a:rPr>
              <a:t>Las </a:t>
            </a:r>
            <a:r>
              <a:rPr lang="es-AR" sz="2800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relaciones con los proveedores e integrantes de las redes de comercialización u otro tipo de asociados</a:t>
            </a:r>
            <a:endParaRPr dirty="0"/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s-AR" sz="2800" strike="noStrike" dirty="0" smtClean="0">
                <a:solidFill>
                  <a:srgbClr val="000000"/>
                </a:solidFill>
                <a:latin typeface="Univers LT Std 45 Light"/>
                <a:ea typeface="DejaVu Sans"/>
              </a:rPr>
              <a:t>La </a:t>
            </a:r>
            <a:r>
              <a:rPr lang="es-AR" sz="2800" strike="noStrike" dirty="0">
                <a:solidFill>
                  <a:srgbClr val="000000"/>
                </a:solidFill>
                <a:latin typeface="Univers LT Std 45 Light"/>
                <a:ea typeface="DejaVu Sans"/>
              </a:rPr>
              <a:t>orientación hacia los resultados</a:t>
            </a:r>
            <a:endParaRPr dirty="0"/>
          </a:p>
        </p:txBody>
      </p:sp>
      <p:sp>
        <p:nvSpPr>
          <p:cNvPr id="106" name="CustomShape 3"/>
          <p:cNvSpPr/>
          <p:nvPr/>
        </p:nvSpPr>
        <p:spPr>
          <a:xfrm>
            <a:off x="3960" y="532080"/>
            <a:ext cx="10075680" cy="1119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4"/>
          <p:cNvSpPr/>
          <p:nvPr/>
        </p:nvSpPr>
        <p:spPr>
          <a:xfrm>
            <a:off x="1053720" y="558000"/>
            <a:ext cx="7230471" cy="1119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r">
              <a:lnSpc>
                <a:spcPct val="100000"/>
              </a:lnSpc>
            </a:pPr>
            <a:r>
              <a:rPr lang="es-AR" sz="28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4. LA GESTION DE CALIDAD</a:t>
            </a:r>
            <a:endParaRPr dirty="0"/>
          </a:p>
        </p:txBody>
      </p:sp>
      <p:pic>
        <p:nvPicPr>
          <p:cNvPr id="108" name="Picture 2"/>
          <p:cNvPicPr/>
          <p:nvPr/>
        </p:nvPicPr>
        <p:blipFill>
          <a:blip r:embed="rId2"/>
          <a:stretch/>
        </p:blipFill>
        <p:spPr>
          <a:xfrm>
            <a:off x="455760" y="743040"/>
            <a:ext cx="695160" cy="6951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407520" y="1404720"/>
            <a:ext cx="9066600" cy="326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10" name="CustomShape 2"/>
          <p:cNvSpPr/>
          <p:nvPr/>
        </p:nvSpPr>
        <p:spPr>
          <a:xfrm>
            <a:off x="83520" y="425160"/>
            <a:ext cx="9995040" cy="1119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CustomShape 3"/>
          <p:cNvSpPr/>
          <p:nvPr/>
        </p:nvSpPr>
        <p:spPr>
          <a:xfrm>
            <a:off x="-144000" y="678600"/>
            <a:ext cx="9810720" cy="90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r">
              <a:lnSpc>
                <a:spcPct val="100000"/>
              </a:lnSpc>
            </a:pPr>
            <a:r>
              <a:rPr lang="es-AR" sz="28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5. </a:t>
            </a:r>
            <a:r>
              <a:rPr lang="es-AR" sz="20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SURGIMIENTO DE LOS MODELOS DE EXCELENCIA DE </a:t>
            </a:r>
            <a:r>
              <a:rPr lang="es-AR" sz="2000" b="1" strike="noStrike" dirty="0" smtClean="0">
                <a:solidFill>
                  <a:srgbClr val="FFFFFF"/>
                </a:solidFill>
                <a:latin typeface="Univers LT Std 45 Light"/>
                <a:ea typeface="DejaVu Sans"/>
              </a:rPr>
              <a:t>GESTION</a:t>
            </a:r>
            <a:endParaRPr sz="1400" dirty="0"/>
          </a:p>
          <a:p>
            <a:pPr algn="r">
              <a:lnSpc>
                <a:spcPct val="100000"/>
              </a:lnSpc>
            </a:pPr>
            <a:endParaRPr dirty="0"/>
          </a:p>
        </p:txBody>
      </p:sp>
      <p:pic>
        <p:nvPicPr>
          <p:cNvPr id="112" name="Picture 2"/>
          <p:cNvPicPr/>
          <p:nvPr/>
        </p:nvPicPr>
        <p:blipFill>
          <a:blip r:embed="rId2"/>
          <a:stretch/>
        </p:blipFill>
        <p:spPr>
          <a:xfrm>
            <a:off x="455760" y="642600"/>
            <a:ext cx="695160" cy="695160"/>
          </a:xfrm>
          <a:prstGeom prst="rect">
            <a:avLst/>
          </a:prstGeom>
          <a:ln>
            <a:noFill/>
          </a:ln>
        </p:spPr>
      </p:pic>
      <p:sp>
        <p:nvSpPr>
          <p:cNvPr id="113" name="CustomShape 4"/>
          <p:cNvSpPr/>
          <p:nvPr/>
        </p:nvSpPr>
        <p:spPr>
          <a:xfrm>
            <a:off x="511200" y="1799280"/>
            <a:ext cx="9356760" cy="326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5"/>
          <p:cNvSpPr/>
          <p:nvPr/>
        </p:nvSpPr>
        <p:spPr>
          <a:xfrm>
            <a:off x="374760" y="1834920"/>
            <a:ext cx="1811520" cy="766800"/>
          </a:xfrm>
          <a:prstGeom prst="roundRect">
            <a:avLst>
              <a:gd name="adj" fmla="val 11578"/>
            </a:avLst>
          </a:prstGeom>
          <a:solidFill>
            <a:srgbClr val="FFFF99"/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CustomShape 6"/>
          <p:cNvSpPr/>
          <p:nvPr/>
        </p:nvSpPr>
        <p:spPr>
          <a:xfrm>
            <a:off x="486360" y="2051280"/>
            <a:ext cx="1653840" cy="39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s-AR" sz="2000" b="1" strike="noStrike">
                <a:solidFill>
                  <a:srgbClr val="000000"/>
                </a:solidFill>
                <a:latin typeface="Arial"/>
                <a:ea typeface="DejaVu Sans"/>
              </a:rPr>
              <a:t>1951</a:t>
            </a:r>
            <a:endParaRPr/>
          </a:p>
        </p:txBody>
      </p:sp>
      <p:sp>
        <p:nvSpPr>
          <p:cNvPr id="116" name="CustomShape 7"/>
          <p:cNvSpPr/>
          <p:nvPr/>
        </p:nvSpPr>
        <p:spPr>
          <a:xfrm>
            <a:off x="2310120" y="1800000"/>
            <a:ext cx="7950240" cy="87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>
              <a:lnSpc>
                <a:spcPct val="100000"/>
              </a:lnSpc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JAPÓN - </a:t>
            </a: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The Deming Prize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Establecido por la </a:t>
            </a: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Union of Japanese Scientists and Engineers</a:t>
            </a: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 (JUSE)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Contiene 10 categorías a alcanzar. No es un Modelo</a:t>
            </a:r>
            <a:endParaRPr/>
          </a:p>
        </p:txBody>
      </p:sp>
      <p:sp>
        <p:nvSpPr>
          <p:cNvPr id="117" name="CustomShape 8"/>
          <p:cNvSpPr/>
          <p:nvPr/>
        </p:nvSpPr>
        <p:spPr>
          <a:xfrm>
            <a:off x="360000" y="2876400"/>
            <a:ext cx="1704600" cy="998640"/>
          </a:xfrm>
          <a:prstGeom prst="roundRect">
            <a:avLst>
              <a:gd name="adj" fmla="val 11578"/>
            </a:avLst>
          </a:prstGeom>
          <a:solidFill>
            <a:srgbClr val="FFFF99"/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9"/>
          <p:cNvSpPr/>
          <p:nvPr/>
        </p:nvSpPr>
        <p:spPr>
          <a:xfrm>
            <a:off x="453960" y="3177720"/>
            <a:ext cx="1556640" cy="39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s-AR" sz="2000" b="1" strike="noStrike">
                <a:solidFill>
                  <a:srgbClr val="000000"/>
                </a:solidFill>
                <a:latin typeface="Arial"/>
                <a:ea typeface="DejaVu Sans"/>
              </a:rPr>
              <a:t>1987</a:t>
            </a:r>
            <a:endParaRPr/>
          </a:p>
        </p:txBody>
      </p:sp>
      <p:sp>
        <p:nvSpPr>
          <p:cNvPr id="119" name="CustomShape 10"/>
          <p:cNvSpPr/>
          <p:nvPr/>
        </p:nvSpPr>
        <p:spPr>
          <a:xfrm>
            <a:off x="2179080" y="2808000"/>
            <a:ext cx="7403040" cy="1386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>
              <a:lnSpc>
                <a:spcPct val="10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EE.UU.  -  Malcolm Baldrige National Quality Award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Reacción a la pérdida global de la competitividad internacional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Administrado por el National Institute of Standards and Technology (NIST) y el American Standards of Quality (ASQ)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Se revisa y actualiza cada dos años </a:t>
            </a:r>
            <a:endParaRPr/>
          </a:p>
        </p:txBody>
      </p:sp>
      <p:sp>
        <p:nvSpPr>
          <p:cNvPr id="120" name="CustomShape 11"/>
          <p:cNvSpPr/>
          <p:nvPr/>
        </p:nvSpPr>
        <p:spPr>
          <a:xfrm>
            <a:off x="331560" y="4263120"/>
            <a:ext cx="1756080" cy="687240"/>
          </a:xfrm>
          <a:prstGeom prst="roundRect">
            <a:avLst>
              <a:gd name="adj" fmla="val 11578"/>
            </a:avLst>
          </a:prstGeom>
          <a:solidFill>
            <a:srgbClr val="FFFF99"/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1" name="CustomShape 12"/>
          <p:cNvSpPr/>
          <p:nvPr/>
        </p:nvSpPr>
        <p:spPr>
          <a:xfrm>
            <a:off x="406440" y="4407120"/>
            <a:ext cx="1603440" cy="39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s-AR" sz="2000" b="1" strike="noStrike">
                <a:solidFill>
                  <a:srgbClr val="000000"/>
                </a:solidFill>
                <a:latin typeface="Arial"/>
                <a:ea typeface="DejaVu Sans"/>
              </a:rPr>
              <a:t>1988</a:t>
            </a:r>
            <a:endParaRPr/>
          </a:p>
        </p:txBody>
      </p:sp>
      <p:sp>
        <p:nvSpPr>
          <p:cNvPr id="122" name="CustomShape 13"/>
          <p:cNvSpPr/>
          <p:nvPr/>
        </p:nvSpPr>
        <p:spPr>
          <a:xfrm>
            <a:off x="2207520" y="4215960"/>
            <a:ext cx="7221960" cy="87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>
              <a:lnSpc>
                <a:spcPct val="10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EUROPA  -  Modelo EFQM de Excelencia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14 países forman el European Foundation for Quality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 En 1991 se desarrolla el modelo regional para 16 países </a:t>
            </a:r>
            <a:endParaRPr/>
          </a:p>
        </p:txBody>
      </p:sp>
      <p:sp>
        <p:nvSpPr>
          <p:cNvPr id="123" name="CustomShape 14"/>
          <p:cNvSpPr/>
          <p:nvPr/>
        </p:nvSpPr>
        <p:spPr>
          <a:xfrm>
            <a:off x="324000" y="5286240"/>
            <a:ext cx="1756080" cy="829800"/>
          </a:xfrm>
          <a:prstGeom prst="roundRect">
            <a:avLst>
              <a:gd name="adj" fmla="val 11578"/>
            </a:avLst>
          </a:prstGeom>
          <a:solidFill>
            <a:srgbClr val="FFFF99"/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4" name="CustomShape 15"/>
          <p:cNvSpPr/>
          <p:nvPr/>
        </p:nvSpPr>
        <p:spPr>
          <a:xfrm>
            <a:off x="446760" y="5483880"/>
            <a:ext cx="1603440" cy="398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s-AR" sz="2000" b="1" strike="noStrike">
                <a:solidFill>
                  <a:srgbClr val="000000"/>
                </a:solidFill>
                <a:latin typeface="Arial"/>
                <a:ea typeface="DejaVu Sans"/>
              </a:rPr>
              <a:t>1992</a:t>
            </a:r>
            <a:endParaRPr/>
          </a:p>
        </p:txBody>
      </p:sp>
      <p:sp>
        <p:nvSpPr>
          <p:cNvPr id="125" name="CustomShape 16"/>
          <p:cNvSpPr/>
          <p:nvPr/>
        </p:nvSpPr>
        <p:spPr>
          <a:xfrm>
            <a:off x="2199960" y="5189040"/>
            <a:ext cx="7504920" cy="114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>
              <a:lnSpc>
                <a:spcPct val="10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ARGENTINA - Premio Nacional a la Calidad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 Creado por Ley 24.127 para el ámbito Público y Privado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 La Fundación PNC (FUNDAPRE) administra el sector Privado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 Primera versión del modelo en 1993 </a:t>
            </a:r>
            <a:endParaRPr/>
          </a:p>
        </p:txBody>
      </p:sp>
      <p:sp>
        <p:nvSpPr>
          <p:cNvPr id="126" name="CustomShape 17"/>
          <p:cNvSpPr/>
          <p:nvPr/>
        </p:nvSpPr>
        <p:spPr>
          <a:xfrm>
            <a:off x="324000" y="6443640"/>
            <a:ext cx="1792440" cy="664560"/>
          </a:xfrm>
          <a:prstGeom prst="roundRect">
            <a:avLst>
              <a:gd name="adj" fmla="val 11578"/>
            </a:avLst>
          </a:prstGeom>
          <a:solidFill>
            <a:srgbClr val="FFFF66"/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7" name="CustomShape 18"/>
          <p:cNvSpPr/>
          <p:nvPr/>
        </p:nvSpPr>
        <p:spPr>
          <a:xfrm>
            <a:off x="471600" y="6557760"/>
            <a:ext cx="1636920" cy="398520"/>
          </a:xfrm>
          <a:prstGeom prst="rect">
            <a:avLst/>
          </a:prstGeom>
          <a:solidFill>
            <a:srgbClr val="FFFF6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r>
              <a:rPr lang="es-AR" sz="2000" b="1" strike="noStrike">
                <a:solidFill>
                  <a:srgbClr val="000000"/>
                </a:solidFill>
                <a:latin typeface="Arial"/>
                <a:ea typeface="DejaVu Sans"/>
              </a:rPr>
              <a:t>1998</a:t>
            </a:r>
            <a:endParaRPr/>
          </a:p>
        </p:txBody>
      </p:sp>
      <p:sp>
        <p:nvSpPr>
          <p:cNvPr id="128" name="CustomShape 19"/>
          <p:cNvSpPr/>
          <p:nvPr/>
        </p:nvSpPr>
        <p:spPr>
          <a:xfrm>
            <a:off x="2238840" y="6383880"/>
            <a:ext cx="7660800" cy="874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>
              <a:lnSpc>
                <a:spcPct val="100000"/>
              </a:lnSpc>
            </a:pPr>
            <a:r>
              <a:rPr lang="es-AR" sz="1600" b="1" i="1" strike="noStrike">
                <a:solidFill>
                  <a:srgbClr val="000000"/>
                </a:solidFill>
                <a:latin typeface="Arial"/>
                <a:ea typeface="DejaVu Sans"/>
              </a:rPr>
              <a:t>IBEROAMÉRICA - Premio Iberoamericano de la Calidad 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 Fundación Iberoamericana  para la Gestión de Calidad (FUNDIBQ)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•"/>
            </a:pPr>
            <a:r>
              <a:rPr lang="es-AR" sz="1600" b="1" strike="noStrike">
                <a:solidFill>
                  <a:srgbClr val="000000"/>
                </a:solidFill>
                <a:latin typeface="Arial"/>
                <a:ea typeface="DejaVu Sans"/>
              </a:rPr>
              <a:t> Primera versión del Modelo en 1999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407520" y="1404720"/>
            <a:ext cx="9066600" cy="326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30" name="CustomShape 2"/>
          <p:cNvSpPr/>
          <p:nvPr/>
        </p:nvSpPr>
        <p:spPr>
          <a:xfrm>
            <a:off x="11520" y="461160"/>
            <a:ext cx="10068840" cy="1119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1" name="CustomShape 3"/>
          <p:cNvSpPr/>
          <p:nvPr/>
        </p:nvSpPr>
        <p:spPr>
          <a:xfrm>
            <a:off x="-92880" y="576000"/>
            <a:ext cx="9810720" cy="90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r">
              <a:lnSpc>
                <a:spcPct val="100000"/>
              </a:lnSpc>
            </a:pPr>
            <a:r>
              <a:rPr lang="es-AR" sz="30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6. </a:t>
            </a:r>
            <a:r>
              <a:rPr lang="es-AR" sz="28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ESTRUCTURA DE LOS MODELOS DE GESTION</a:t>
            </a:r>
            <a:endParaRPr sz="1600" dirty="0"/>
          </a:p>
        </p:txBody>
      </p:sp>
      <p:pic>
        <p:nvPicPr>
          <p:cNvPr id="132" name="Picture 2"/>
          <p:cNvPicPr/>
          <p:nvPr/>
        </p:nvPicPr>
        <p:blipFill>
          <a:blip r:embed="rId2"/>
          <a:stretch/>
        </p:blipFill>
        <p:spPr>
          <a:xfrm>
            <a:off x="407520" y="675360"/>
            <a:ext cx="695160" cy="695160"/>
          </a:xfrm>
          <a:prstGeom prst="rect">
            <a:avLst/>
          </a:prstGeom>
          <a:ln>
            <a:noFill/>
          </a:ln>
        </p:spPr>
      </p:pic>
      <p:sp>
        <p:nvSpPr>
          <p:cNvPr id="133" name="CustomShape 4"/>
          <p:cNvSpPr/>
          <p:nvPr/>
        </p:nvSpPr>
        <p:spPr>
          <a:xfrm>
            <a:off x="473400" y="1944000"/>
            <a:ext cx="9246240" cy="5255640"/>
          </a:xfrm>
          <a:prstGeom prst="rect">
            <a:avLst/>
          </a:prstGeom>
          <a:solidFill>
            <a:srgbClr val="FFFF99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4" name="CustomShape 5"/>
          <p:cNvSpPr/>
          <p:nvPr/>
        </p:nvSpPr>
        <p:spPr>
          <a:xfrm>
            <a:off x="1636200" y="2250720"/>
            <a:ext cx="6936840" cy="4464000"/>
          </a:xfrm>
          <a:prstGeom prst="ellipse">
            <a:avLst/>
          </a:prstGeom>
          <a:noFill/>
          <a:ln w="57240">
            <a:solidFill>
              <a:srgbClr val="FF33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5" name="CustomShape 6"/>
          <p:cNvSpPr/>
          <p:nvPr/>
        </p:nvSpPr>
        <p:spPr>
          <a:xfrm>
            <a:off x="3664800" y="3959640"/>
            <a:ext cx="2702160" cy="1424880"/>
          </a:xfrm>
          <a:prstGeom prst="roundRect">
            <a:avLst>
              <a:gd name="adj" fmla="val 11578"/>
            </a:avLst>
          </a:prstGeom>
          <a:solidFill>
            <a:srgbClr val="BBFFBB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36" name="CustomShape 7"/>
          <p:cNvSpPr/>
          <p:nvPr/>
        </p:nvSpPr>
        <p:spPr>
          <a:xfrm>
            <a:off x="3686040" y="3591000"/>
            <a:ext cx="2634840" cy="321120"/>
          </a:xfrm>
          <a:prstGeom prst="rect">
            <a:avLst/>
          </a:prstGeom>
          <a:solidFill>
            <a:srgbClr val="FFFF66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/>
          <a:lstStyle/>
          <a:p>
            <a:pPr algn="ctr">
              <a:lnSpc>
                <a:spcPct val="100000"/>
              </a:lnSpc>
            </a:pPr>
            <a:r>
              <a:rPr lang="es-AR" sz="1400" b="1" i="1" strike="noStrike">
                <a:solidFill>
                  <a:srgbClr val="000000"/>
                </a:solidFill>
                <a:latin typeface="Arial"/>
                <a:ea typeface="DejaVu Sans"/>
              </a:rPr>
              <a:t>LOS “STAKEHOLDERS” </a:t>
            </a:r>
            <a:endParaRPr/>
          </a:p>
        </p:txBody>
      </p:sp>
      <p:sp>
        <p:nvSpPr>
          <p:cNvPr id="137" name="CustomShape 8"/>
          <p:cNvSpPr/>
          <p:nvPr/>
        </p:nvSpPr>
        <p:spPr>
          <a:xfrm>
            <a:off x="3901320" y="4059360"/>
            <a:ext cx="2456640" cy="1159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/>
          <a:lstStyle/>
          <a:p>
            <a:pPr>
              <a:lnSpc>
                <a:spcPct val="100000"/>
              </a:lnSpc>
              <a:buFont typeface="Arial"/>
              <a:buChar char="•"/>
            </a:pPr>
            <a:r>
              <a:rPr lang="es-AR" sz="1400" i="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s-AR" sz="1400" b="1" i="1" strike="noStrike">
                <a:solidFill>
                  <a:srgbClr val="000000"/>
                </a:solidFill>
                <a:latin typeface="Arial"/>
                <a:ea typeface="DejaVu Sans"/>
              </a:rPr>
              <a:t>Clientes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s-AR" sz="1400" b="1" i="1" strike="noStrike">
                <a:solidFill>
                  <a:srgbClr val="000000"/>
                </a:solidFill>
                <a:latin typeface="Arial"/>
                <a:ea typeface="DejaVu Sans"/>
              </a:rPr>
              <a:t> Accionistas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s-AR" sz="1400" b="1" i="1" strike="noStrike">
                <a:solidFill>
                  <a:srgbClr val="000000"/>
                </a:solidFill>
                <a:latin typeface="Arial"/>
                <a:ea typeface="DejaVu Sans"/>
              </a:rPr>
              <a:t> Empleados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s-AR" sz="1400" b="1" i="1" strike="noStrike">
                <a:solidFill>
                  <a:srgbClr val="000000"/>
                </a:solidFill>
                <a:latin typeface="Arial"/>
                <a:ea typeface="DejaVu Sans"/>
              </a:rPr>
              <a:t> Proveedores y Asociados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s-AR" sz="1400" b="1" i="1" strike="noStrike">
                <a:solidFill>
                  <a:srgbClr val="000000"/>
                </a:solidFill>
                <a:latin typeface="Arial"/>
                <a:ea typeface="DejaVu Sans"/>
              </a:rPr>
              <a:t> Sociedad</a:t>
            </a:r>
            <a:endParaRPr/>
          </a:p>
        </p:txBody>
      </p:sp>
      <p:sp>
        <p:nvSpPr>
          <p:cNvPr id="138" name="CustomShape 9"/>
          <p:cNvSpPr/>
          <p:nvPr/>
        </p:nvSpPr>
        <p:spPr>
          <a:xfrm>
            <a:off x="685440" y="4185360"/>
            <a:ext cx="1814760" cy="79596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/>
          <a:lstStyle/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LIDERAZGO DEL</a:t>
            </a:r>
            <a:endParaRPr/>
          </a:p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EQUIPO DIRECTIVO</a:t>
            </a:r>
            <a:endParaRPr/>
          </a:p>
        </p:txBody>
      </p:sp>
      <p:sp>
        <p:nvSpPr>
          <p:cNvPr id="139" name="CustomShape 10"/>
          <p:cNvSpPr/>
          <p:nvPr/>
        </p:nvSpPr>
        <p:spPr>
          <a:xfrm>
            <a:off x="1460160" y="3060720"/>
            <a:ext cx="1814760" cy="79632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/>
          <a:lstStyle/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ORIENTACIÓN HACIA</a:t>
            </a:r>
            <a:endParaRPr/>
          </a:p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RESULTADOS</a:t>
            </a:r>
            <a:endParaRPr/>
          </a:p>
        </p:txBody>
      </p:sp>
      <p:sp>
        <p:nvSpPr>
          <p:cNvPr id="140" name="CustomShape 11"/>
          <p:cNvSpPr/>
          <p:nvPr/>
        </p:nvSpPr>
        <p:spPr>
          <a:xfrm>
            <a:off x="2919600" y="2135160"/>
            <a:ext cx="1814760" cy="79596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/>
          <a:lstStyle/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ENFOQUE EN</a:t>
            </a:r>
            <a:endParaRPr/>
          </a:p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LOS MERCADOS</a:t>
            </a:r>
            <a:endParaRPr/>
          </a:p>
        </p:txBody>
      </p:sp>
      <p:sp>
        <p:nvSpPr>
          <p:cNvPr id="141" name="CustomShape 12"/>
          <p:cNvSpPr/>
          <p:nvPr/>
        </p:nvSpPr>
        <p:spPr>
          <a:xfrm>
            <a:off x="5116320" y="2135160"/>
            <a:ext cx="1814760" cy="79596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/>
          <a:lstStyle/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PLANEAMIENTO</a:t>
            </a:r>
            <a:endParaRPr/>
          </a:p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ESTRATÉGICO</a:t>
            </a:r>
            <a:endParaRPr/>
          </a:p>
        </p:txBody>
      </p:sp>
      <p:sp>
        <p:nvSpPr>
          <p:cNvPr id="142" name="CustomShape 13"/>
          <p:cNvSpPr/>
          <p:nvPr/>
        </p:nvSpPr>
        <p:spPr>
          <a:xfrm>
            <a:off x="7536600" y="4185360"/>
            <a:ext cx="1816200" cy="79596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/>
          <a:lstStyle/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POLÍTICAS Y </a:t>
            </a:r>
            <a:endParaRPr/>
          </a:p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ESTRATEGIAS</a:t>
            </a:r>
            <a:endParaRPr/>
          </a:p>
        </p:txBody>
      </p:sp>
      <p:sp>
        <p:nvSpPr>
          <p:cNvPr id="143" name="CustomShape 14"/>
          <p:cNvSpPr/>
          <p:nvPr/>
        </p:nvSpPr>
        <p:spPr>
          <a:xfrm>
            <a:off x="7099560" y="3060720"/>
            <a:ext cx="1814760" cy="79632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/>
          <a:lstStyle/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SISTEMAS DE</a:t>
            </a:r>
            <a:endParaRPr/>
          </a:p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INFORMACIÓN</a:t>
            </a:r>
            <a:endParaRPr/>
          </a:p>
        </p:txBody>
      </p:sp>
      <p:sp>
        <p:nvSpPr>
          <p:cNvPr id="144" name="CustomShape 15"/>
          <p:cNvSpPr/>
          <p:nvPr/>
        </p:nvSpPr>
        <p:spPr>
          <a:xfrm>
            <a:off x="6858000" y="5256000"/>
            <a:ext cx="1816560" cy="79632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/>
          <a:lstStyle/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GESTIÓN</a:t>
            </a:r>
            <a:endParaRPr/>
          </a:p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DE PROCESOS</a:t>
            </a:r>
            <a:endParaRPr/>
          </a:p>
        </p:txBody>
      </p:sp>
      <p:sp>
        <p:nvSpPr>
          <p:cNvPr id="145" name="CustomShape 16"/>
          <p:cNvSpPr/>
          <p:nvPr/>
        </p:nvSpPr>
        <p:spPr>
          <a:xfrm>
            <a:off x="1364040" y="5256000"/>
            <a:ext cx="1814760" cy="79632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/>
          <a:lstStyle/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GESTIÓN </a:t>
            </a:r>
            <a:endParaRPr/>
          </a:p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DE LA CALIDAD</a:t>
            </a:r>
            <a:endParaRPr/>
          </a:p>
        </p:txBody>
      </p:sp>
      <p:sp>
        <p:nvSpPr>
          <p:cNvPr id="146" name="CustomShape 17"/>
          <p:cNvSpPr/>
          <p:nvPr/>
        </p:nvSpPr>
        <p:spPr>
          <a:xfrm>
            <a:off x="2919600" y="6148800"/>
            <a:ext cx="1814760" cy="79632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/>
          <a:lstStyle/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MEJORA CONTINUA</a:t>
            </a:r>
            <a:endParaRPr/>
          </a:p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E INNOVACIÓN</a:t>
            </a:r>
            <a:endParaRPr/>
          </a:p>
        </p:txBody>
      </p:sp>
      <p:sp>
        <p:nvSpPr>
          <p:cNvPr id="147" name="CustomShape 18"/>
          <p:cNvSpPr/>
          <p:nvPr/>
        </p:nvSpPr>
        <p:spPr>
          <a:xfrm>
            <a:off x="5116320" y="6148800"/>
            <a:ext cx="1814760" cy="796320"/>
          </a:xfrm>
          <a:prstGeom prst="ellipse">
            <a:avLst/>
          </a:prstGeom>
          <a:solidFill>
            <a:srgbClr val="FFFFFF"/>
          </a:solidFill>
          <a:ln w="936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6800" rIns="90000" bIns="46800" anchor="ctr"/>
          <a:lstStyle/>
          <a:p>
            <a:pPr algn="ctr">
              <a:lnSpc>
                <a:spcPct val="100000"/>
              </a:lnSpc>
            </a:pP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“</a:t>
            </a:r>
            <a:r>
              <a:rPr lang="es-AR" sz="1200" b="1" i="1" strike="noStrike">
                <a:solidFill>
                  <a:srgbClr val="000000"/>
                </a:solidFill>
                <a:latin typeface="Arial"/>
                <a:ea typeface="DejaVu Sans"/>
              </a:rPr>
              <a:t>BENCHMARKING</a:t>
            </a:r>
            <a:r>
              <a:rPr lang="es-AR" sz="1200" b="1" strike="noStrike">
                <a:solidFill>
                  <a:srgbClr val="000000"/>
                </a:solidFill>
                <a:latin typeface="Arial"/>
                <a:ea typeface="DejaVu Sans"/>
              </a:rPr>
              <a:t>”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407520" y="1404720"/>
            <a:ext cx="9066600" cy="326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49" name="CustomShape 2"/>
          <p:cNvSpPr/>
          <p:nvPr/>
        </p:nvSpPr>
        <p:spPr>
          <a:xfrm>
            <a:off x="83520" y="461160"/>
            <a:ext cx="9995040" cy="1119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3"/>
          <p:cNvSpPr/>
          <p:nvPr/>
        </p:nvSpPr>
        <p:spPr>
          <a:xfrm>
            <a:off x="83520" y="576000"/>
            <a:ext cx="9390600" cy="90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r">
              <a:lnSpc>
                <a:spcPct val="100000"/>
              </a:lnSpc>
            </a:pPr>
            <a:r>
              <a:rPr lang="es-AR" sz="34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7. PREMIO NACIONAL A LA CALIDAD</a:t>
            </a:r>
            <a:endParaRPr dirty="0"/>
          </a:p>
        </p:txBody>
      </p:sp>
      <p:pic>
        <p:nvPicPr>
          <p:cNvPr id="151" name="Picture 2"/>
          <p:cNvPicPr/>
          <p:nvPr/>
        </p:nvPicPr>
        <p:blipFill>
          <a:blip r:embed="rId2"/>
          <a:stretch/>
        </p:blipFill>
        <p:spPr>
          <a:xfrm>
            <a:off x="360000" y="648000"/>
            <a:ext cx="695160" cy="695160"/>
          </a:xfrm>
          <a:prstGeom prst="rect">
            <a:avLst/>
          </a:prstGeom>
          <a:ln>
            <a:noFill/>
          </a:ln>
        </p:spPr>
      </p:pic>
      <p:pic>
        <p:nvPicPr>
          <p:cNvPr id="152" name="Imagen 151"/>
          <p:cNvPicPr/>
          <p:nvPr/>
        </p:nvPicPr>
        <p:blipFill>
          <a:blip r:embed="rId3"/>
          <a:srcRect l="13468" t="12440" r="12382" b="54873"/>
          <a:stretch/>
        </p:blipFill>
        <p:spPr>
          <a:xfrm>
            <a:off x="604800" y="1689120"/>
            <a:ext cx="9078840" cy="5662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407520" y="1404720"/>
            <a:ext cx="9066600" cy="326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  <p:sp>
        <p:nvSpPr>
          <p:cNvPr id="154" name="CustomShape 2"/>
          <p:cNvSpPr/>
          <p:nvPr/>
        </p:nvSpPr>
        <p:spPr>
          <a:xfrm>
            <a:off x="83520" y="461160"/>
            <a:ext cx="9995040" cy="11196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5" name="CustomShape 3"/>
          <p:cNvSpPr/>
          <p:nvPr/>
        </p:nvSpPr>
        <p:spPr>
          <a:xfrm>
            <a:off x="83520" y="576000"/>
            <a:ext cx="9390600" cy="904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 algn="r">
              <a:lnSpc>
                <a:spcPct val="100000"/>
              </a:lnSpc>
            </a:pPr>
            <a:r>
              <a:rPr lang="es-AR" sz="3400" b="1" strike="noStrike" dirty="0">
                <a:solidFill>
                  <a:srgbClr val="FFFFFF"/>
                </a:solidFill>
                <a:latin typeface="Univers LT Std 45 Light"/>
                <a:ea typeface="DejaVu Sans"/>
              </a:rPr>
              <a:t>8. PREMIO NACIONAL A LA CALIDAD</a:t>
            </a:r>
            <a:endParaRPr dirty="0"/>
          </a:p>
        </p:txBody>
      </p:sp>
      <p:pic>
        <p:nvPicPr>
          <p:cNvPr id="156" name="Picture 2"/>
          <p:cNvPicPr/>
          <p:nvPr/>
        </p:nvPicPr>
        <p:blipFill>
          <a:blip r:embed="rId2"/>
          <a:stretch/>
        </p:blipFill>
        <p:spPr>
          <a:xfrm>
            <a:off x="360000" y="648000"/>
            <a:ext cx="695160" cy="695160"/>
          </a:xfrm>
          <a:prstGeom prst="rect">
            <a:avLst/>
          </a:prstGeom>
          <a:ln>
            <a:noFill/>
          </a:ln>
        </p:spPr>
      </p:pic>
      <p:pic>
        <p:nvPicPr>
          <p:cNvPr id="157" name="Imagen 156"/>
          <p:cNvPicPr/>
          <p:nvPr/>
        </p:nvPicPr>
        <p:blipFill>
          <a:blip r:embed="rId3"/>
          <a:srcRect l="7022" t="11413" r="7899" b="44298"/>
          <a:stretch/>
        </p:blipFill>
        <p:spPr>
          <a:xfrm>
            <a:off x="11880" y="2016000"/>
            <a:ext cx="5027760" cy="3702960"/>
          </a:xfrm>
          <a:prstGeom prst="rect">
            <a:avLst/>
          </a:prstGeom>
          <a:ln>
            <a:noFill/>
          </a:ln>
        </p:spPr>
      </p:pic>
      <p:pic>
        <p:nvPicPr>
          <p:cNvPr id="158" name="Imagen 157"/>
          <p:cNvPicPr/>
          <p:nvPr/>
        </p:nvPicPr>
        <p:blipFill>
          <a:blip r:embed="rId3"/>
          <a:srcRect l="7565" t="55607" r="8194" b="4760"/>
          <a:stretch/>
        </p:blipFill>
        <p:spPr>
          <a:xfrm>
            <a:off x="5076000" y="3096000"/>
            <a:ext cx="4975200" cy="3311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42201</TotalTime>
  <Words>493</Words>
  <Application>Microsoft Office PowerPoint</Application>
  <PresentationFormat>Personalizado</PresentationFormat>
  <Paragraphs>90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12</vt:i4>
      </vt:variant>
    </vt:vector>
  </HeadingPairs>
  <TitlesOfParts>
    <vt:vector size="20" baseType="lpstr">
      <vt:lpstr>Arial</vt:lpstr>
      <vt:lpstr>Arial Unicode MS</vt:lpstr>
      <vt:lpstr>DejaVu Sans</vt:lpstr>
      <vt:lpstr>StarSymbol</vt:lpstr>
      <vt:lpstr>Univers LT Std 45 Light</vt:lpstr>
      <vt:lpstr>Wingdings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rafboschi</dc:creator>
  <cp:lastModifiedBy>Rafael Boschi</cp:lastModifiedBy>
  <cp:revision>62</cp:revision>
  <dcterms:created xsi:type="dcterms:W3CDTF">2019-02-25T09:47:42Z</dcterms:created>
  <dcterms:modified xsi:type="dcterms:W3CDTF">2019-05-09T20:32:27Z</dcterms:modified>
  <dc:language>es-AR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Personalizado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